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9"/>
  </p:notesMasterIdLst>
  <p:sldIdLst>
    <p:sldId id="256" r:id="rId5"/>
    <p:sldId id="258" r:id="rId6"/>
    <p:sldId id="259" r:id="rId7"/>
    <p:sldId id="262" r:id="rId8"/>
    <p:sldId id="308" r:id="rId9"/>
    <p:sldId id="349" r:id="rId10"/>
    <p:sldId id="334" r:id="rId11"/>
    <p:sldId id="350" r:id="rId12"/>
    <p:sldId id="351" r:id="rId13"/>
    <p:sldId id="365" r:id="rId14"/>
    <p:sldId id="352" r:id="rId15"/>
    <p:sldId id="353" r:id="rId16"/>
    <p:sldId id="366" r:id="rId17"/>
    <p:sldId id="335" r:id="rId18"/>
    <p:sldId id="336" r:id="rId19"/>
    <p:sldId id="354" r:id="rId20"/>
    <p:sldId id="355" r:id="rId21"/>
    <p:sldId id="356" r:id="rId22"/>
    <p:sldId id="357" r:id="rId23"/>
    <p:sldId id="358" r:id="rId24"/>
    <p:sldId id="361" r:id="rId25"/>
    <p:sldId id="359" r:id="rId26"/>
    <p:sldId id="362" r:id="rId27"/>
    <p:sldId id="363" r:id="rId28"/>
    <p:sldId id="340" r:id="rId29"/>
    <p:sldId id="364" r:id="rId30"/>
    <p:sldId id="341" r:id="rId31"/>
    <p:sldId id="367" r:id="rId32"/>
    <p:sldId id="368" r:id="rId33"/>
    <p:sldId id="369" r:id="rId34"/>
    <p:sldId id="370" r:id="rId35"/>
    <p:sldId id="371" r:id="rId36"/>
    <p:sldId id="333" r:id="rId37"/>
    <p:sldId id="287" r:id="rId38"/>
  </p:sldIdLst>
  <p:sldSz cx="24384000" cy="13716000"/>
  <p:notesSz cx="6858000" cy="9144000"/>
  <p:embeddedFontLst>
    <p:embeddedFont>
      <p:font typeface="OCRB" panose="020B0609020202020204" pitchFamily="49" charset="0"/>
      <p:regular r:id="rId40"/>
    </p:embeddedFont>
    <p:embeddedFont>
      <p:font typeface="Open Sans ExtraBold" panose="020B0906030804020204" pitchFamily="34" charset="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2555F-34C6-990D-0277-B5845B4A9017}" v="20" dt="2025-06-30T10:58:02.36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197"/>
  </p:normalViewPr>
  <p:slideViewPr>
    <p:cSldViewPr snapToGrid="0" snapToObjects="1">
      <p:cViewPr varScale="1">
        <p:scale>
          <a:sx n="22" d="100"/>
          <a:sy n="22" d="100"/>
        </p:scale>
        <p:origin x="110" y="821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ia Priccilia" userId="S::shania.priccilia@binus.edu::c4dd4a50-8335-4e39-a119-dc5e413d78e9" providerId="AD" clId="Web-{C032555F-34C6-990D-0277-B5845B4A9017}"/>
    <pc:docChg chg="modSld">
      <pc:chgData name="Shania Priccilia" userId="S::shania.priccilia@binus.edu::c4dd4a50-8335-4e39-a119-dc5e413d78e9" providerId="AD" clId="Web-{C032555F-34C6-990D-0277-B5845B4A9017}" dt="2025-06-30T10:58:02.366" v="18"/>
      <pc:docMkLst>
        <pc:docMk/>
      </pc:docMkLst>
      <pc:sldChg chg="modSp">
        <pc:chgData name="Shania Priccilia" userId="S::shania.priccilia@binus.edu::c4dd4a50-8335-4e39-a119-dc5e413d78e9" providerId="AD" clId="Web-{C032555F-34C6-990D-0277-B5845B4A9017}" dt="2025-06-30T10:57:56.959" v="16" actId="20577"/>
        <pc:sldMkLst>
          <pc:docMk/>
          <pc:sldMk cId="3807564589" sldId="256"/>
        </pc:sldMkLst>
        <pc:spChg chg="mod">
          <ac:chgData name="Shania Priccilia" userId="S::shania.priccilia@binus.edu::c4dd4a50-8335-4e39-a119-dc5e413d78e9" providerId="AD" clId="Web-{C032555F-34C6-990D-0277-B5845B4A9017}" dt="2025-06-30T10:57:56.959" v="16" actId="20577"/>
          <ac:spMkLst>
            <pc:docMk/>
            <pc:sldMk cId="3807564589" sldId="256"/>
            <ac:spMk id="2" creationId="{50F9371B-F92F-AED8-457A-F4BAE6779B8C}"/>
          </ac:spMkLst>
        </pc:spChg>
      </pc:sldChg>
      <pc:sldChg chg="addSp delSp modSp">
        <pc:chgData name="Shania Priccilia" userId="S::shania.priccilia@binus.edu::c4dd4a50-8335-4e39-a119-dc5e413d78e9" providerId="AD" clId="Web-{C032555F-34C6-990D-0277-B5845B4A9017}" dt="2025-06-30T10:58:00.803" v="17"/>
        <pc:sldMkLst>
          <pc:docMk/>
          <pc:sldMk cId="1968907909" sldId="258"/>
        </pc:sldMkLst>
        <pc:spChg chg="del">
          <ac:chgData name="Shania Priccilia" userId="S::shania.priccilia@binus.edu::c4dd4a50-8335-4e39-a119-dc5e413d78e9" providerId="AD" clId="Web-{C032555F-34C6-990D-0277-B5845B4A9017}" dt="2025-06-30T10:58:00.803" v="17"/>
          <ac:spMkLst>
            <pc:docMk/>
            <pc:sldMk cId="1968907909" sldId="258"/>
            <ac:spMk id="3" creationId="{15FC02B1-FC54-7AA3-7866-74F99147264B}"/>
          </ac:spMkLst>
        </pc:spChg>
        <pc:spChg chg="add mod">
          <ac:chgData name="Shania Priccilia" userId="S::shania.priccilia@binus.edu::c4dd4a50-8335-4e39-a119-dc5e413d78e9" providerId="AD" clId="Web-{C032555F-34C6-990D-0277-B5845B4A9017}" dt="2025-06-30T10:58:00.803" v="17"/>
          <ac:spMkLst>
            <pc:docMk/>
            <pc:sldMk cId="1968907909" sldId="258"/>
            <ac:spMk id="6" creationId="{6948F182-AC9A-D6D4-E993-634E01843096}"/>
          </ac:spMkLst>
        </pc:spChg>
      </pc:sldChg>
      <pc:sldChg chg="addSp delSp modSp">
        <pc:chgData name="Shania Priccilia" userId="S::shania.priccilia@binus.edu::c4dd4a50-8335-4e39-a119-dc5e413d78e9" providerId="AD" clId="Web-{C032555F-34C6-990D-0277-B5845B4A9017}" dt="2025-06-30T10:58:02.366" v="18"/>
        <pc:sldMkLst>
          <pc:docMk/>
          <pc:sldMk cId="4105662268" sldId="259"/>
        </pc:sldMkLst>
        <pc:spChg chg="del">
          <ac:chgData name="Shania Priccilia" userId="S::shania.priccilia@binus.edu::c4dd4a50-8335-4e39-a119-dc5e413d78e9" providerId="AD" clId="Web-{C032555F-34C6-990D-0277-B5845B4A9017}" dt="2025-06-30T10:58:02.366" v="18"/>
          <ac:spMkLst>
            <pc:docMk/>
            <pc:sldMk cId="4105662268" sldId="259"/>
            <ac:spMk id="3" creationId="{2F63D14B-FD76-D22A-48FE-7092D41FE3E9}"/>
          </ac:spMkLst>
        </pc:spChg>
        <pc:spChg chg="add mod">
          <ac:chgData name="Shania Priccilia" userId="S::shania.priccilia@binus.edu::c4dd4a50-8335-4e39-a119-dc5e413d78e9" providerId="AD" clId="Web-{C032555F-34C6-990D-0277-B5845B4A9017}" dt="2025-06-30T10:58:02.366" v="18"/>
          <ac:spMkLst>
            <pc:docMk/>
            <pc:sldMk cId="4105662268" sldId="259"/>
            <ac:spMk id="6" creationId="{1D9EF98C-DBE5-F2F7-E50F-7C8A8A2F36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elinik.free.fr/c/ch07.htm" TargetMode="External"/><Relationship Id="rId2" Type="http://schemas.openxmlformats.org/officeDocument/2006/relationships/hyperlink" Target="https://www.programiz.com/c-programming/c-for-lo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Algorithm and programming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en-US" sz="9600" dirty="0"/>
              <a:t>Program Control: repetition </a:t>
            </a:r>
            <a:endParaRPr lang="en-US" sz="9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Shania Priccilia,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C78C-B284-559B-358A-0951F7EA4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C354-A078-4450-45F3-54583823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390E6C-4398-4C7F-4ED9-D6178C832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2D1C006-CBC6-F337-3FC9-D9EF5C48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260663"/>
            <a:ext cx="10134717" cy="85832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1F5FB0-3AF5-D5D1-2438-99BD5E8630DD}"/>
              </a:ext>
            </a:extLst>
          </p:cNvPr>
          <p:cNvSpPr>
            <a:spLocks noGrp="1" noChangeArrowheads="1"/>
          </p:cNvSpPr>
          <p:nvPr/>
        </p:nvSpPr>
        <p:spPr>
          <a:xfrm>
            <a:off x="12769362" y="3260662"/>
            <a:ext cx="9879623" cy="8583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Example: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Calculating average of monthly expenses: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Week	Expenses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1		</a:t>
            </a: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Rp. 32.000,-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2	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</a:t>
            </a: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Rp. 29.000,-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3	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</a:t>
            </a: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Rp. 33.000,-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4	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	</a:t>
            </a:r>
            <a:r>
              <a:rPr lang="id-ID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Rp. 24.000,-</a:t>
            </a:r>
          </a:p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Algorithm 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Create and empty total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Read from keyboard and save to data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Add data to total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Repeat 2 and 3 four times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Average = total / 4</a:t>
            </a:r>
          </a:p>
          <a:p>
            <a:pPr>
              <a:lnSpc>
                <a:spcPct val="90000"/>
              </a:lnSpc>
            </a:pPr>
            <a:endParaRPr lang="en-US" sz="3600" dirty="0">
              <a:solidFill>
                <a:schemeClr val="bg2">
                  <a:lumMod val="10000"/>
                </a:schemeClr>
              </a:solidFill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820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26D95-2B23-E922-D7CE-2823C102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BA1F-8561-A0C8-BE77-68609536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7E74B-CFC0-AD83-EB9D-A0E973D8BD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Infinite Loop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An infinite loop is a loop that has no stopping condition.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In C, it can be written using a for loop with all three components omitted.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lang="en-US" sz="4000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Use </a:t>
            </a:r>
            <a:r>
              <a:rPr lang="en-US" sz="4000" b="1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break </a:t>
            </a:r>
            <a:r>
              <a:rPr lang="en-US" sz="4000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to end the loop.</a:t>
            </a:r>
          </a:p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Nested Loop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A nested loop is a loop inside another loop.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The inner loop completes all its repetitions for each iteration of the outer loop.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The repetition operation will start from the inner side loop.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2C37DD-95C6-48A6-3DEB-811DBE186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2838" y="2374733"/>
            <a:ext cx="9768875" cy="803546"/>
          </a:xfrm>
        </p:spPr>
        <p:txBody>
          <a:bodyPr/>
          <a:lstStyle/>
          <a:p>
            <a:r>
              <a:rPr lang="en-US" dirty="0"/>
              <a:t>Infinite loop &amp; nested loop</a:t>
            </a:r>
          </a:p>
        </p:txBody>
      </p:sp>
    </p:spTree>
    <p:extLst>
      <p:ext uri="{BB962C8B-B14F-4D97-AF65-F5344CB8AC3E}">
        <p14:creationId xmlns:p14="http://schemas.microsoft.com/office/powerpoint/2010/main" val="6831181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BFAC9-B39F-6ACE-D018-8955C57A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B0B2-5900-D48D-94B5-5B10427C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AB802-DFBF-B01D-4E44-C579DC2948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650714" y="3692752"/>
            <a:ext cx="3111799" cy="832996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C (.c)</a:t>
            </a: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45956-CF0A-5365-A152-C61EC565A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2838" y="2374733"/>
            <a:ext cx="9768875" cy="803546"/>
          </a:xfrm>
        </p:spPr>
        <p:txBody>
          <a:bodyPr/>
          <a:lstStyle/>
          <a:p>
            <a:r>
              <a:rPr lang="en-US" dirty="0"/>
              <a:t>nested loop example</a:t>
            </a:r>
          </a:p>
        </p:txBody>
      </p:sp>
      <p:pic>
        <p:nvPicPr>
          <p:cNvPr id="5" name="Picture 4" descr="A group of math symbols&#10;&#10;AI-generated content may be incorrect.">
            <a:extLst>
              <a:ext uri="{FF2B5EF4-FFF2-40B4-BE49-F238E27FC236}">
                <a16:creationId xmlns:a16="http://schemas.microsoft.com/office/drawing/2014/main" id="{16734FC7-17CB-DF17-5EB1-B95216AD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38" y="3558494"/>
            <a:ext cx="10735352" cy="3299506"/>
          </a:xfrm>
          <a:prstGeom prst="rect">
            <a:avLst/>
          </a:prstGeom>
        </p:spPr>
      </p:pic>
      <p:pic>
        <p:nvPicPr>
          <p:cNvPr id="8" name="Picture 7" descr="A group of numbers and symbols&#10;&#10;AI-generated content may be incorrect.">
            <a:extLst>
              <a:ext uri="{FF2B5EF4-FFF2-40B4-BE49-F238E27FC236}">
                <a16:creationId xmlns:a16="http://schemas.microsoft.com/office/drawing/2014/main" id="{9D580BA7-D369-5F88-9449-720AB5C54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39" y="7223358"/>
            <a:ext cx="10735352" cy="2884499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39A950A-23FC-541E-F88F-D7CAAF462150}"/>
              </a:ext>
            </a:extLst>
          </p:cNvPr>
          <p:cNvSpPr txBox="1">
            <a:spLocks/>
          </p:cNvSpPr>
          <p:nvPr/>
        </p:nvSpPr>
        <p:spPr>
          <a:xfrm>
            <a:off x="13530281" y="7459934"/>
            <a:ext cx="3352666" cy="52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sz="4000" b="1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C++ (.</a:t>
            </a:r>
            <a:r>
              <a:rPr lang="en-US" sz="4000" b="1" kern="1200" dirty="0" err="1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cpp</a:t>
            </a:r>
            <a:r>
              <a:rPr lang="en-US" sz="4000" b="1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)</a:t>
            </a: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A7D2E221-372E-737B-EF60-1C3CEDCBBB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64480" y="3977603"/>
            <a:ext cx="816580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945328BD-66CA-8174-1BFC-9E5C1FFA7A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86271" y="7657323"/>
            <a:ext cx="4044009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DDF1C-3DCB-3614-475A-EE6019BBCF0A}"/>
              </a:ext>
            </a:extLst>
          </p:cNvPr>
          <p:cNvSpPr txBox="1"/>
          <p:nvPr/>
        </p:nvSpPr>
        <p:spPr>
          <a:xfrm>
            <a:off x="16711923" y="3864129"/>
            <a:ext cx="4121789" cy="747897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1 5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1 4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1 3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1 2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1 1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2 5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2 4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2 3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2 2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5 1</a:t>
            </a:r>
          </a:p>
        </p:txBody>
      </p:sp>
    </p:spTree>
    <p:extLst>
      <p:ext uri="{BB962C8B-B14F-4D97-AF65-F5344CB8AC3E}">
        <p14:creationId xmlns:p14="http://schemas.microsoft.com/office/powerpoint/2010/main" val="20936193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B05A-C5A0-2EBA-D290-680357A6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0D7B-A91E-3A51-74EE-9BC7E1EE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3A9450-B5EE-7A86-B027-A1AD25B91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2838" y="2374733"/>
            <a:ext cx="9768875" cy="803546"/>
          </a:xfrm>
        </p:spPr>
        <p:txBody>
          <a:bodyPr/>
          <a:lstStyle/>
          <a:p>
            <a:r>
              <a:rPr lang="en-US" dirty="0"/>
              <a:t>nested loop example</a:t>
            </a:r>
          </a:p>
        </p:txBody>
      </p:sp>
      <p:pic>
        <p:nvPicPr>
          <p:cNvPr id="18" name="Content Placeholder 17" descr="A computer code with many lines and symbols&#10;&#10;AI-generated content may be incorrect.">
            <a:extLst>
              <a:ext uri="{FF2B5EF4-FFF2-40B4-BE49-F238E27FC236}">
                <a16:creationId xmlns:a16="http://schemas.microsoft.com/office/drawing/2014/main" id="{944EC0A2-D5E0-AE15-5B4F-01C3536EC9D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688561"/>
            <a:ext cx="13060900" cy="7905281"/>
          </a:xfrm>
        </p:spPr>
      </p:pic>
      <p:pic>
        <p:nvPicPr>
          <p:cNvPr id="20" name="Picture 19" descr="A close-up of a number&#10;&#10;AI-generated content may be incorrect.">
            <a:extLst>
              <a:ext uri="{FF2B5EF4-FFF2-40B4-BE49-F238E27FC236}">
                <a16:creationId xmlns:a16="http://schemas.microsoft.com/office/drawing/2014/main" id="{5876DF74-EB91-5BEA-E12D-EE404FD8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7"/>
          <a:stretch>
            <a:fillRect/>
          </a:stretch>
        </p:blipFill>
        <p:spPr>
          <a:xfrm>
            <a:off x="15685478" y="6296904"/>
            <a:ext cx="6531146" cy="496590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B281C3-DBD6-AB21-7E9A-EB48C2C5A5BB}"/>
              </a:ext>
            </a:extLst>
          </p:cNvPr>
          <p:cNvSpPr txBox="1">
            <a:spLocks/>
          </p:cNvSpPr>
          <p:nvPr/>
        </p:nvSpPr>
        <p:spPr>
          <a:xfrm>
            <a:off x="15685478" y="5490457"/>
            <a:ext cx="3352666" cy="52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sz="4000" b="1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Output:</a:t>
            </a: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82E914D0-D561-64BF-D11D-062EE9B8C6C6}"/>
              </a:ext>
            </a:extLst>
          </p:cNvPr>
          <p:cNvSpPr txBox="1">
            <a:spLocks/>
          </p:cNvSpPr>
          <p:nvPr/>
        </p:nvSpPr>
        <p:spPr>
          <a:xfrm>
            <a:off x="9859109" y="3414246"/>
            <a:ext cx="3352666" cy="52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sz="4000" b="1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Truth Table</a:t>
            </a: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416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52A1-B7B9-286A-1519-392E75D6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9330-A467-E135-3F3F-0C70F592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WHILE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0034C-2D32-EB8C-B213-42ED4F74F1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627121"/>
            <a:ext cx="19107663" cy="8991600"/>
          </a:xfrm>
        </p:spPr>
        <p:txBody>
          <a:bodyPr>
            <a:normAutofit lnSpcReduction="10000"/>
          </a:bodyPr>
          <a:lstStyle/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while (exp) statements;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or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while(exp){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statement1;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statement2;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lang="en-US" sz="4000" i="1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defTabSz="914400">
              <a:lnSpc>
                <a:spcPct val="90000"/>
              </a:lnSpc>
              <a:spcBef>
                <a:spcPct val="20000"/>
              </a:spcBef>
              <a:buSzTx/>
              <a:tabLst>
                <a:tab pos="4641850" algn="l"/>
              </a:tabLst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exp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 is Boolean expression. It will result in true (not zero) or false (equal to zero).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SzTx/>
              <a:tabLst>
                <a:tab pos="4641850" algn="l"/>
              </a:tabLst>
              <a:defRPr/>
            </a:pP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Statement will be executed while the 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exp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 is 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not equal 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to zero.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SzTx/>
              <a:tabLst>
                <a:tab pos="4641850" algn="l"/>
              </a:tabLst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exp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 evaluation is done before the statements executed.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F7452-D8B5-3CA3-E232-3FCF96650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308576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4449-34E0-0364-BF9F-AA64AC86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BA14-0AD7-EB27-34FC-F872E5D5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56C74A-409F-DF77-4CBF-0BD0D0A03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D44F2-4DB6-84CF-119A-FA91B613850A}"/>
              </a:ext>
            </a:extLst>
          </p:cNvPr>
          <p:cNvSpPr txBox="1"/>
          <p:nvPr/>
        </p:nvSpPr>
        <p:spPr>
          <a:xfrm>
            <a:off x="5181600" y="3096112"/>
            <a:ext cx="1218613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WHILE 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Statement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96B015B7-255C-0E09-4801-B20D20D04FA9}"/>
              </a:ext>
            </a:extLst>
          </p:cNvPr>
          <p:cNvGrpSpPr>
            <a:grpSpLocks/>
          </p:cNvGrpSpPr>
          <p:nvPr/>
        </p:nvGrpSpPr>
        <p:grpSpPr bwMode="auto">
          <a:xfrm>
            <a:off x="6614160" y="4025496"/>
            <a:ext cx="12459782" cy="8806584"/>
            <a:chOff x="1536" y="1152"/>
            <a:chExt cx="3704" cy="268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A43B0C-3E49-FCF4-52D2-84F96CD2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288"/>
              <a:ext cx="48" cy="130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6AF91F6-8500-6A8B-B455-A7472B6D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1152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422B3E19-1EB1-74B3-89AA-8164E0459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976"/>
              <a:ext cx="613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3600" b="1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3600" b="1">
                <a:latin typeface="+mj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FC4D806-665F-6A0B-0F05-1C629699D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3160"/>
              <a:ext cx="0" cy="5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E4DF17DF-7029-13C5-C734-241FE9D3A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3704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7115EE0D-846C-97BF-CF69-5CF2F55B5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264"/>
              <a:ext cx="750" cy="27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3600" b="1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3600" b="1">
                <a:latin typeface="+mj-lt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28AE4C5-C72A-A1C4-F965-16CFB496E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" y="2872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DAEE0BB-F6D6-714D-996B-1EC7AD409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" y="1576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E95B47D-7D43-A958-7841-339794FC6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584"/>
              <a:ext cx="1731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5248E447-2D57-0768-5100-DE0397409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6" y="2136"/>
              <a:ext cx="1904" cy="232"/>
              <a:chOff x="0" y="0"/>
              <a:chExt cx="20000" cy="20000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DB9A4457-80ED-6FC1-8D2A-9E5A99EE8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36070BB0-4C3E-2FEB-21EB-7DB892031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3600" b="1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statements</a:t>
                </a:r>
              </a:p>
              <a:p>
                <a:pPr eaLnBrk="0" hangingPunct="0"/>
                <a:endParaRPr lang="en-US" sz="3600" b="1">
                  <a:latin typeface="+mj-lt"/>
                </a:endParaRPr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A806F04E-CC1B-6629-43B7-1F25EEE84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592"/>
              <a:ext cx="2077" cy="560"/>
              <a:chOff x="0" y="0"/>
              <a:chExt cx="20000" cy="20000"/>
            </a:xfrm>
          </p:grpSpPr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9DAD4BFD-580E-99A6-1B9A-BAF5BEEE7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60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60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23" name="Rectangle 19">
                <a:extLst>
                  <a:ext uri="{FF2B5EF4-FFF2-40B4-BE49-F238E27FC236}">
                    <a16:creationId xmlns:a16="http://schemas.microsoft.com/office/drawing/2014/main" id="{396A3514-0BA7-7BBE-12F9-785241ADF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273"/>
                <a:ext cx="13348" cy="711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3600" b="1" dirty="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condition</a:t>
                </a:r>
              </a:p>
              <a:p>
                <a:pPr eaLnBrk="0" hangingPunct="0"/>
                <a:endParaRPr lang="en-US" sz="3600" b="1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51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E5EC9-D570-935F-73AE-CFFB81D4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0923-511F-5424-83AD-30749123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C3128-3E33-00ED-421E-B841C4F9A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E19ADA-148C-8C8A-BC9F-E0AB95427B15}"/>
              </a:ext>
            </a:extLst>
          </p:cNvPr>
          <p:cNvSpPr txBox="1"/>
          <p:nvPr/>
        </p:nvSpPr>
        <p:spPr>
          <a:xfrm>
            <a:off x="2167377" y="3695217"/>
            <a:ext cx="1471556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while(product &lt;= 1000) product = 2*product;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A15D72-EDEE-EBB2-07D9-86D02AE3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5172310"/>
            <a:ext cx="15379889" cy="61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32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2206-8223-74F0-C5AB-C1ED730B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D284-AB62-04D4-FE46-6BA6B7E1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7A5C1-DDCE-6C9B-D83D-AEA00C32B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 descr="A white background with text and numbers&#10;&#10;AI-generated content may be incorrect.">
            <a:extLst>
              <a:ext uri="{FF2B5EF4-FFF2-40B4-BE49-F238E27FC236}">
                <a16:creationId xmlns:a16="http://schemas.microsoft.com/office/drawing/2014/main" id="{E756D8FB-7580-7E2B-64EB-8B8FB97E3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286188"/>
            <a:ext cx="12304289" cy="3846132"/>
          </a:xfrm>
          <a:prstGeom prst="rect">
            <a:avLst/>
          </a:prstGeom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6AACFBA4-C9C6-A335-05F9-E7E173DF9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5680" y="8429724"/>
            <a:ext cx="407550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>
                <a:solidFill>
                  <a:srgbClr val="C00000"/>
                </a:solidFill>
                <a:latin typeface="+mj-lt"/>
                <a:cs typeface="Tahoma" pitchFamily="34" charset="0"/>
              </a:rPr>
              <a:t>These code are analogous</a:t>
            </a:r>
          </a:p>
        </p:txBody>
      </p:sp>
      <p:pic>
        <p:nvPicPr>
          <p:cNvPr id="12" name="Picture 11" descr="A computer screen shot of numbers&#10;&#10;AI-generated content may be incorrect.">
            <a:extLst>
              <a:ext uri="{FF2B5EF4-FFF2-40B4-BE49-F238E27FC236}">
                <a16:creationId xmlns:a16="http://schemas.microsoft.com/office/drawing/2014/main" id="{F4347DC0-5F69-A1D6-6F4B-35B851CF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29" y="7305752"/>
            <a:ext cx="11651971" cy="5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905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BE7C-9A39-6274-6561-CBA91BB0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19BB-C266-F14E-1889-489178A5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do-WHILE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7D131-D076-A7EE-9E76-2296566686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627121"/>
            <a:ext cx="19107663" cy="8991600"/>
          </a:xfrm>
        </p:spPr>
        <p:txBody>
          <a:bodyPr>
            <a:normAutofit/>
          </a:bodyPr>
          <a:lstStyle/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statements;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while(exp);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lang="en-US" sz="4000" i="1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defTabSz="914400">
              <a:lnSpc>
                <a:spcPct val="90000"/>
              </a:lnSpc>
              <a:spcBef>
                <a:spcPct val="20000"/>
              </a:spcBef>
              <a:buSzTx/>
              <a:tabLst>
                <a:tab pos="4641850" algn="l"/>
              </a:tabLst>
              <a:defRPr/>
            </a:pPr>
            <a:r>
              <a:rPr kumimoji="0" lang="en-US" sz="4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Keep executing while 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exp</a:t>
            </a:r>
            <a:r>
              <a:rPr kumimoji="0" lang="en-US" sz="4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 is true 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SzTx/>
              <a:tabLst>
                <a:tab pos="4641850" algn="l"/>
              </a:tabLst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exp</a:t>
            </a:r>
            <a:r>
              <a:rPr kumimoji="0" lang="en-US" sz="4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 evaluation done after executing the statement(s)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475B4D-62BB-D72A-229C-DC4CF183B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6709602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B140-D8DE-BED4-D925-04C482A0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DBE5-2ADB-5886-08F5-0A809F61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do-WHILE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0BBCA2-DFE4-16D3-437D-BF0A46AE9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F861D6-9F81-C5C0-6C91-3D9E9960408A}"/>
              </a:ext>
            </a:extLst>
          </p:cNvPr>
          <p:cNvSpPr txBox="1"/>
          <p:nvPr/>
        </p:nvSpPr>
        <p:spPr>
          <a:xfrm>
            <a:off x="5181600" y="3096112"/>
            <a:ext cx="1218613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DO-WHILE 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Statement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E60229F7-919A-79ED-6424-DCAF286EA407}"/>
              </a:ext>
            </a:extLst>
          </p:cNvPr>
          <p:cNvGrpSpPr>
            <a:grpSpLocks/>
          </p:cNvGrpSpPr>
          <p:nvPr/>
        </p:nvGrpSpPr>
        <p:grpSpPr bwMode="auto">
          <a:xfrm>
            <a:off x="6747675" y="4055736"/>
            <a:ext cx="10718026" cy="9172583"/>
            <a:chOff x="1488" y="1152"/>
            <a:chExt cx="2784" cy="2688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DACBB3B-99FE-EDE6-0BB9-A392BAA12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1288"/>
              <a:ext cx="0" cy="5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BAE14E20-2CA7-22FB-BC70-96A1151BF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1152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3519C4AC-43E2-2493-70B2-0BC09D05D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0" y="2623"/>
              <a:ext cx="613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3600" b="1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3600" b="1">
                <a:latin typeface="+mj-l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31E4AA-E574-909D-D3B9-991922EB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3161"/>
              <a:ext cx="0" cy="5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15232E6-6AE9-05EA-DF3F-57CF1E99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057"/>
              <a:ext cx="0" cy="5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441546EE-4334-61EB-AA89-B414F0697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704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401A56C5-CDE5-C581-AD68-2BC598388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9" y="3167"/>
              <a:ext cx="750" cy="27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3600" b="1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3600" b="1">
                <a:latin typeface="+mj-lt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DEBCD03-39D2-5B9B-A549-2A95EB912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" y="2881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0E4712D2-537D-EB4E-BE07-4A75C1146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" y="1579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A135280A-4640-5595-EA4A-5F82B33AE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1579"/>
              <a:ext cx="1731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3600">
                <a:latin typeface="+mj-lt"/>
              </a:endParaRPr>
            </a:p>
          </p:txBody>
        </p:sp>
        <p:grpSp>
          <p:nvGrpSpPr>
            <p:cNvPr id="32" name="Group 15">
              <a:extLst>
                <a:ext uri="{FF2B5EF4-FFF2-40B4-BE49-F238E27FC236}">
                  <a16:creationId xmlns:a16="http://schemas.microsoft.com/office/drawing/2014/main" id="{A41A2F9C-8006-38FE-9794-CB241C6B47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5" y="1831"/>
              <a:ext cx="1904" cy="232"/>
              <a:chOff x="0" y="0"/>
              <a:chExt cx="20000" cy="20000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7B88FD56-2396-0A5E-60C4-D1370DACF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37" name="Rectangle 17">
                <a:extLst>
                  <a:ext uri="{FF2B5EF4-FFF2-40B4-BE49-F238E27FC236}">
                    <a16:creationId xmlns:a16="http://schemas.microsoft.com/office/drawing/2014/main" id="{D8557D9A-C6CE-9A30-8BF4-8A88D5362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3600" b="1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statements</a:t>
                </a:r>
              </a:p>
              <a:p>
                <a:pPr eaLnBrk="0" hangingPunct="0"/>
                <a:endParaRPr lang="en-US" sz="3600" b="1">
                  <a:latin typeface="+mj-lt"/>
                </a:endParaRPr>
              </a:p>
            </p:txBody>
          </p:sp>
        </p:grpSp>
        <p:grpSp>
          <p:nvGrpSpPr>
            <p:cNvPr id="33" name="Group 18">
              <a:extLst>
                <a:ext uri="{FF2B5EF4-FFF2-40B4-BE49-F238E27FC236}">
                  <a16:creationId xmlns:a16="http://schemas.microsoft.com/office/drawing/2014/main" id="{A42895A8-C307-5C7C-A2E4-87F25FC7C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601"/>
              <a:ext cx="2077" cy="560"/>
              <a:chOff x="0" y="0"/>
              <a:chExt cx="20000" cy="20000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C40EB402-B2F1-4C51-BD70-2F1865BFA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60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60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35" name="Rectangle 20">
                <a:extLst>
                  <a:ext uri="{FF2B5EF4-FFF2-40B4-BE49-F238E27FC236}">
                    <a16:creationId xmlns:a16="http://schemas.microsoft.com/office/drawing/2014/main" id="{6E01BBEF-F5BA-FBB1-4CEF-F7821C78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273"/>
                <a:ext cx="13348" cy="711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3600" b="1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condition</a:t>
                </a:r>
              </a:p>
              <a:p>
                <a:pPr eaLnBrk="0" hangingPunct="0"/>
                <a:endParaRPr lang="en-US" sz="3600" b="1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2757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A11B-2F9E-4E40-B94A-37951AF09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4E0-5EEE-7267-580E-42F911AC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39152-5297-4504-380C-94154A8D96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en-US" sz="3600" dirty="0">
                <a:latin typeface="+mj-lt"/>
                <a:cs typeface="Tahoma" pitchFamily="34" charset="0"/>
              </a:rPr>
              <a:t>At the end of this session, student will be able to: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3600" dirty="0">
                <a:latin typeface="+mj-lt"/>
                <a:cs typeface="Tahoma" pitchFamily="34" charset="0"/>
              </a:rPr>
              <a:t>Demonstrate usage of repetition/looping control operation in C programming language (LO2 &amp; LO3)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48F182-AC9A-D6D4-E993-634E01843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079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4DB93-BC14-E061-4430-997CA233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E55C-DA03-BA28-25C1-01F1461E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do-while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68A3F0-FF43-C273-1F97-18DDAF83B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06A345-B048-5FC1-CC3D-99FD928FC0ED}"/>
              </a:ext>
            </a:extLst>
          </p:cNvPr>
          <p:cNvSpPr txBox="1"/>
          <p:nvPr/>
        </p:nvSpPr>
        <p:spPr>
          <a:xfrm>
            <a:off x="2167377" y="3695217"/>
            <a:ext cx="14715565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do{</a:t>
            </a:r>
          </a:p>
          <a:p>
            <a:pPr lvl="2" algn="l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printf(”%d\</a:t>
            </a:r>
            <a:r>
              <a:rPr lang="en-US" sz="4000" dirty="0" err="1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n”,counter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while(++counter &lt;=10);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934E53-641F-AAB6-20CF-251A4835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520" y="3223274"/>
            <a:ext cx="9339225" cy="76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52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A4B31-5107-AC5F-FD67-62D67BEA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BB40-1D31-94F7-FBD5-468E8C9C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do-while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55FAD8-86D3-3144-E2A9-A855DFF67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6A68E-95FD-C5C0-7871-07A2794A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6" y="4026820"/>
            <a:ext cx="13283399" cy="7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576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52BE4-998A-E317-87D5-38F8F692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FDDE-A964-8600-6B78-CDB84D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do-while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2607C-7F68-1D9F-66A3-9D6DD2BB4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While vs do-while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E5B3866-5D7E-4A76-B368-CD17461200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altLang="en-US" sz="3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while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operation, statement block of statements may </a:t>
            </a:r>
            <a:r>
              <a:rPr lang="en-US" altLang="en-US" sz="3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never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be executed at all </a:t>
            </a:r>
            <a:r>
              <a:rPr lang="en-US" altLang="en-US" sz="3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if exp value is false</a:t>
            </a:r>
          </a:p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altLang="en-US" sz="3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do-while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on the other hand statement block of statements </a:t>
            </a:r>
            <a:r>
              <a:rPr lang="en-US" altLang="en-US" sz="3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will be executed min once</a:t>
            </a:r>
          </a:p>
          <a:p>
            <a:pPr>
              <a:spcBef>
                <a:spcPts val="1200"/>
              </a:spcBef>
            </a:pPr>
            <a:endParaRPr lang="en-US" altLang="en-US" sz="36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1AFBC2C8-9B4D-A0F3-ECD2-2B6BCA4BF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6160658"/>
            <a:ext cx="7168110" cy="6117610"/>
          </a:xfrm>
          <a:prstGeom prst="rect">
            <a:avLst/>
          </a:prstGeom>
        </p:spPr>
      </p:pic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DF59825B-1F10-B425-8FF3-1F504A10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160658"/>
            <a:ext cx="7168110" cy="619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16583-B5E1-52F9-1D23-585F1471AFCF}"/>
              </a:ext>
            </a:extLst>
          </p:cNvPr>
          <p:cNvSpPr txBox="1"/>
          <p:nvPr/>
        </p:nvSpPr>
        <p:spPr>
          <a:xfrm>
            <a:off x="7464266" y="11437377"/>
            <a:ext cx="4121789" cy="132343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AAED5-961A-A3B8-913F-C3AE10415C2C}"/>
              </a:ext>
            </a:extLst>
          </p:cNvPr>
          <p:cNvSpPr txBox="1"/>
          <p:nvPr/>
        </p:nvSpPr>
        <p:spPr>
          <a:xfrm>
            <a:off x="17905160" y="11389082"/>
            <a:ext cx="4121789" cy="132343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 algn="l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92592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8C7B-EB17-B36F-6687-8F2AD39F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F596-A728-ADEE-7362-69068070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 operation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5D2A26-80EA-B76D-F508-4C2968B519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2919047"/>
            <a:ext cx="19568673" cy="2933114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To end the repetition, can be done through several ways: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Sentinel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Question, should the repetition continue?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32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686D2C7-CB75-716F-550A-21ACD07A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89" y="5600561"/>
            <a:ext cx="10534839" cy="693130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909BA9C-207D-8C4F-ADB0-BEAD6474D91C}"/>
              </a:ext>
            </a:extLst>
          </p:cNvPr>
          <p:cNvSpPr txBox="1">
            <a:spLocks/>
          </p:cNvSpPr>
          <p:nvPr/>
        </p:nvSpPr>
        <p:spPr>
          <a:xfrm>
            <a:off x="4453099" y="12592979"/>
            <a:ext cx="5487792" cy="803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>
              <a:spcBef>
                <a:spcPts val="1200"/>
              </a:spcBef>
              <a:buFontTx/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Example Question</a:t>
            </a:r>
            <a:endParaRPr lang="en-US" altLang="en-US" sz="32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spcBef>
                <a:spcPts val="1200"/>
              </a:spcBef>
              <a:buFontTx/>
              <a:buNone/>
            </a:pPr>
            <a:endParaRPr lang="en-US" altLang="en-US" sz="32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DA14699-6FBE-FA18-087A-C153D2545484}"/>
              </a:ext>
            </a:extLst>
          </p:cNvPr>
          <p:cNvSpPr txBox="1">
            <a:spLocks/>
          </p:cNvSpPr>
          <p:nvPr/>
        </p:nvSpPr>
        <p:spPr>
          <a:xfrm>
            <a:off x="12824488" y="12592979"/>
            <a:ext cx="10534839" cy="80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>
              <a:spcBef>
                <a:spcPts val="1200"/>
              </a:spcBef>
              <a:buFontTx/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Example Sentinel </a:t>
            </a:r>
            <a:r>
              <a:rPr lang="en-US" altLang="en-US" sz="32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(used 0 for width or height)</a:t>
            </a:r>
          </a:p>
        </p:txBody>
      </p:sp>
      <p:pic>
        <p:nvPicPr>
          <p:cNvPr id="16" name="Picture 15" descr="A computer code with text&#10;&#10;AI-generated content may be incorrect.">
            <a:extLst>
              <a:ext uri="{FF2B5EF4-FFF2-40B4-BE49-F238E27FC236}">
                <a16:creationId xmlns:a16="http://schemas.microsoft.com/office/drawing/2014/main" id="{EC200BE0-3A80-E9F7-811F-4ED3F9FC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2" y="5167852"/>
            <a:ext cx="9933651" cy="73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75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E4DC-C711-1017-9A44-61B12DC6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265C-5EE0-8DA5-EC1C-8EADDCA7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 operation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8203DA9-5000-7E3C-8A32-9AC7DCF14F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36252" y="6246055"/>
            <a:ext cx="6787662" cy="13153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600" dirty="0">
                <a:latin typeface="+mj-lt"/>
                <a:cs typeface="Tahoma" pitchFamily="34" charset="0"/>
              </a:rPr>
              <a:t>Break is to </a:t>
            </a:r>
            <a:r>
              <a:rPr lang="en-US" sz="3600" b="1" dirty="0">
                <a:latin typeface="+mj-lt"/>
                <a:cs typeface="Tahoma" pitchFamily="34" charset="0"/>
              </a:rPr>
              <a:t>force</a:t>
            </a:r>
            <a:r>
              <a:rPr lang="en-US" sz="3600" dirty="0">
                <a:latin typeface="+mj-lt"/>
                <a:cs typeface="Tahoma" pitchFamily="34" charset="0"/>
              </a:rPr>
              <a:t> finish the loop</a:t>
            </a:r>
          </a:p>
        </p:txBody>
      </p:sp>
      <p:pic>
        <p:nvPicPr>
          <p:cNvPr id="5" name="Picture 4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0996BEC2-CB71-437F-0562-616E4F6F3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943871"/>
            <a:ext cx="9114234" cy="64933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D57C80-AF9B-4B36-86BB-D26ABCF8A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B14BB0A-010D-B6FC-D05C-6576CA261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936" y="9199416"/>
            <a:ext cx="3908631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end the loop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B0860AA8-4833-35FC-A8F3-E787D271A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7323" y="8159262"/>
            <a:ext cx="3293921" cy="1040154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01712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C2B0-ED79-4451-5235-F4705B89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1B82-F32B-F4DE-E2B6-C80CD47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Break vs continue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65571-8AF5-A22D-F1B8-265359AE1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3636EC-34E8-9ADF-0496-25723066F463}"/>
              </a:ext>
            </a:extLst>
          </p:cNvPr>
          <p:cNvSpPr txBox="1">
            <a:spLocks/>
          </p:cNvSpPr>
          <p:nvPr/>
        </p:nvSpPr>
        <p:spPr>
          <a:xfrm>
            <a:off x="2167377" y="3223274"/>
            <a:ext cx="20049246" cy="993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break: 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Immediately exit a loop (for, while, or do-while) before the loop condition becomes false.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Terminate a switch statement, preventing fall-through to the next case.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4000" b="1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continue: 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Skip the remaining statements inside a loop for the current iteration. Execution then proceeds with the next iteration of the loop.</a:t>
            </a:r>
            <a:endParaRPr lang="en-US" altLang="en-US" sz="4000" b="1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spcBef>
                <a:spcPts val="1200"/>
              </a:spcBef>
            </a:pPr>
            <a:endParaRPr lang="en-US" altLang="en-US" sz="40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399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286C-7F19-9D8A-FB6B-69ACC9419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7A40-3B2A-AC1C-1CF8-08EDBCF8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Break vs continue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CF2324-A428-BC14-A0B9-E636E56C1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break example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FFBC326-A914-915D-2CA7-38839E4E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77" y="10572997"/>
            <a:ext cx="9260410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</a:pPr>
            <a:r>
              <a:rPr lang="en-US" sz="4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</a:p>
          <a:p>
            <a:pPr algn="l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</a:pPr>
            <a:r>
              <a:rPr lang="en-US" sz="4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1 2 3 4</a:t>
            </a:r>
          </a:p>
        </p:txBody>
      </p:sp>
      <p:pic>
        <p:nvPicPr>
          <p:cNvPr id="8" name="Picture 7" descr="A computer code with text and symbols&#10;&#10;AI-generated content may be incorrect.">
            <a:extLst>
              <a:ext uri="{FF2B5EF4-FFF2-40B4-BE49-F238E27FC236}">
                <a16:creationId xmlns:a16="http://schemas.microsoft.com/office/drawing/2014/main" id="{2015D481-2969-868D-E30F-FEC33E00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223272"/>
            <a:ext cx="10417163" cy="69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271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38FE-B488-0F22-17D4-3246221C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D547-681B-24B6-2EF0-E7F6E3F7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Break vs continue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AB719-304F-5135-3425-32A85A524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continue example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7FF1CFE-1DE8-A15B-A865-B79A756DE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77" y="10572997"/>
            <a:ext cx="9260410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</a:pPr>
            <a:r>
              <a:rPr lang="en-US" sz="4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</a:p>
          <a:p>
            <a:pPr algn="l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</a:pPr>
            <a:r>
              <a:rPr lang="en-US" sz="4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1 2 3 4 6 7 8 9 10</a:t>
            </a:r>
          </a:p>
        </p:txBody>
      </p:sp>
      <p:pic>
        <p:nvPicPr>
          <p:cNvPr id="7" name="Picture 6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6690143B-F7D4-47CD-0982-0848B64DE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223273"/>
            <a:ext cx="10280373" cy="69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44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2DB9-1639-578E-61CC-7C5BDD051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32B0-6655-1B0D-B136-3A21B769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5ED40-7DD4-F087-421B-352D8802C329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9016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1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Given the following code: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for (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=k;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&lt; n;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++) printf("Binus\n");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&lt; n how many times the statement executed?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= n how many times the statement executed?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&gt; n how many times the statement executed?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2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Given the following code: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for (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=k;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&gt;= n;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--) printf("Binus\n");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&lt; n how many times the statement executed?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= n how many times the statement executed?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k &gt; n how many times the statement executed?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717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8736-A27C-F5DF-57E7-D7081AC0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A0E9-FF78-9AFE-B271-F55E88DA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ED2C4-E54C-8652-DF5C-6AD02DD8CCE3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447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3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 p = statement and  e = expression, rewrite the following for loop to while loop.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for(; e ;) p;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for(; ; e) p;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4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Compare and describe their output: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2C0A5EB8-B51F-4A8F-8C60-B4320D89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961" y="7754816"/>
            <a:ext cx="1861022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id-ID" sz="3600">
                <a:latin typeface="Courier New" pitchFamily="49" charset="0"/>
                <a:cs typeface="Courier New" pitchFamily="49" charset="0"/>
              </a:rPr>
              <a:t>for (i=0, j=1; i&lt;8; i++, j++) printf("%d + %d = %d\n", i, j, i+j); 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602AE20-9712-CDA8-2A75-04E240DB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961" y="8612442"/>
            <a:ext cx="1861022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id-ID" sz="3600">
                <a:latin typeface="Courier New" pitchFamily="49" charset="0"/>
                <a:cs typeface="Courier New" pitchFamily="49" charset="0"/>
              </a:rPr>
              <a:t>for (i=0, j=1; i&lt;8; ++i, ++j); printf("%d + %d = %d\n", i, j, i+j); </a:t>
            </a:r>
          </a:p>
        </p:txBody>
      </p:sp>
    </p:spTree>
    <p:extLst>
      <p:ext uri="{BB962C8B-B14F-4D97-AF65-F5344CB8AC3E}">
        <p14:creationId xmlns:p14="http://schemas.microsoft.com/office/powerpoint/2010/main" val="27975027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99FFD-E58E-D8B4-ADED-E7895733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635E-1E02-2C02-4DC3-ACB1F72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Subtopics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B5071-5AEC-07E9-E361-22C4629DB3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8782" y="4058081"/>
            <a:ext cx="13714940" cy="68575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Repetition Definition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For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While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Do-While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Repetition Operation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Break vs Continue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9EF98C-DBE5-F2F7-E50F-7C8A8A2F3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66226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10C3-1BB6-C7FE-13B3-54309BBAC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681E-05C0-3367-AF62-C320D7B9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56235-4623-B03C-7272-29B225173FC7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858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5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Explain the output: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#include&lt;stdio.h&gt;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dirty="0"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int main() {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int score = 0, total= 0;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while(score &lt; 10) {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total += score;</a:t>
            </a:r>
          </a:p>
          <a:p>
            <a:pPr marL="1203325" lvl="2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printf("Score =%d, Total =%d\n", score++, total);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}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return 0;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}</a:t>
            </a:r>
            <a:endParaRPr lang="en-US" altLang="en-US" sz="32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193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55C85-1708-5973-F286-E6106D778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6D5D-E8F7-0D08-4E2E-0F28F181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20A3A-6178-AA9A-AB82-671615E9B53C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858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6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Explain the output: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#include&lt;stdio.h&gt;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3200" dirty="0"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int main() {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long number,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tmp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, x=1;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printf("Input number: "); scanf("%d", &amp;number);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tmp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=number;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while(number&gt;= 1) x*=number--;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printf("%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ld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! = %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ld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",</a:t>
            </a:r>
            <a:r>
              <a:rPr lang="en-US" altLang="en-US" sz="32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tmp</a:t>
            </a: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, x);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return 0;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}</a:t>
            </a:r>
            <a:endParaRPr lang="en-US" altLang="en-US" sz="3200" b="1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722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80E6-1671-8FD7-3CF3-A8CA4AA0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F2DE-436A-E916-E900-7ADB651F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A261-EF8B-B549-9BE1-388CD5383499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18406623" cy="858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7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Create a program using C to display odd numbers from 11 to 188, using :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for 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while</a:t>
            </a:r>
          </a:p>
          <a:p>
            <a:pPr algn="just">
              <a:spcBef>
                <a:spcPts val="1200"/>
              </a:spcBef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do-while</a:t>
            </a:r>
          </a:p>
          <a:p>
            <a:pPr algn="just">
              <a:spcBef>
                <a:spcPts val="1200"/>
              </a:spcBef>
            </a:pPr>
            <a:endParaRPr lang="en-US" altLang="en-US" sz="32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8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You are given a list of integers, each representing a number of days after 1st January 2024, which was a </a:t>
            </a:r>
            <a:r>
              <a:rPr lang="en-US" altLang="en-US" sz="32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Monday, </a:t>
            </a: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2</a:t>
            </a:r>
            <a:r>
              <a:rPr lang="en-US" altLang="en-US" sz="3200" baseline="30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nd</a:t>
            </a:r>
            <a:r>
              <a:rPr lang="en-US" altLang="en-US" sz="32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is Tuesday, and so on. For each number, determine what day of the week it falls on.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00B2B9-075C-E407-76C7-B04D364D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714475"/>
              </p:ext>
            </p:extLst>
          </p:nvPr>
        </p:nvGraphicFramePr>
        <p:xfrm>
          <a:off x="2167377" y="9613960"/>
          <a:ext cx="16256000" cy="2229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05878319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071162524"/>
                    </a:ext>
                  </a:extLst>
                </a:gridCol>
              </a:tblGrid>
              <a:tr h="67550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Sample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Sample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164093"/>
                  </a:ext>
                </a:extLst>
              </a:tr>
              <a:tr h="1191074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8 12 7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Monday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Friday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Sunday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537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88963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6EA5-BCA1-3295-49C2-DB14D881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C1F7-855D-E3C0-782B-68B7432F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C4902-46C4-1E95-FE4D-EA683502FD99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729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Repetition is a condition which is one or more instruction repeated for certain amount of time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3 types of repetition/looping in C: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for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while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do-while</a:t>
            </a:r>
          </a:p>
          <a:p>
            <a:pPr algn="just">
              <a:spcBef>
                <a:spcPts val="1200"/>
              </a:spcBef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748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09BD8-6A35-C6F1-8612-C1D26B50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45B8-DA6B-8391-50C8-B64F103B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REFRENCES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637192-B017-8920-94C9-2C0A55F44F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00067"/>
            <a:ext cx="19460171" cy="1001836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Paul Deitel &amp; Harvey Deitel. (2021). C how to program. 09. Pearson  Education. New York. ISBN: 9780137398393. </a:t>
            </a:r>
          </a:p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 For Loop</a:t>
            </a:r>
            <a:r>
              <a:rPr lang="en-US" altLang="en-US" sz="360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altLang="en-US" sz="360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https://www.programiz.com/c-programming/c-for-loop</a:t>
            </a:r>
            <a:r>
              <a:rPr lang="en-US" altLang="en-US" sz="360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n-US" altLang="en-US" sz="36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Doing the Same Thing Over and Over: 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http://aelinik.free.fr/c/ch07.htm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9093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9BEF-9542-7100-1D62-738DD1E8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 DEFINITION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487A-CC6E-01E0-FD53-981205337E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Repetition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means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executing one or more instructions multiple times.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 number of repetitions can be predefined (hard-coded in the program), or It can be determined at runtime based on user input or program. conditions.</a:t>
            </a:r>
          </a:p>
          <a:p>
            <a:pPr>
              <a:spcBef>
                <a:spcPts val="1200"/>
              </a:spcBef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while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do-while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8E4B81-164B-90D1-DD7A-0603DE273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8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34957-0E93-1CD9-E536-EB04FF6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E90C-7F33-3F6C-EC48-973EF4E0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3FE71-3A71-0A50-A550-DF4B23EBB0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for(exp1; exp2; exp3) statement;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1" i="1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or</a:t>
            </a:r>
            <a:endParaRPr kumimoji="0" lang="id-ID" sz="4000" b="1" i="1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for(exp1; exp2; exp3){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statement1;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statement2;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……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22288" marR="0" lvl="1" indent="-650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  <a:p>
            <a:pPr marL="0" indent="-166688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exp1 :  initialization</a:t>
            </a:r>
          </a:p>
          <a:p>
            <a:pPr marL="0" indent="-166688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exp2 :  conditional </a:t>
            </a:r>
          </a:p>
          <a:p>
            <a:pPr marL="0" indent="-166688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exp3 :  increment or decrement </a:t>
            </a:r>
          </a:p>
          <a:p>
            <a:pPr marL="0" indent="-166688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exp1, exp2 and exp3 are optional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41FFA5-04D8-C4A1-22EC-F4EF6EE5E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5714113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9ECA-79EA-806D-9E7A-1A0C9A50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0DCA-2DD1-1C75-B7A6-27C249AE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BB6A5-6FD0-F54A-79A6-2D69B1B5B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exp1 and exp3 can consist of several expression separated with comma</a:t>
            </a:r>
          </a:p>
          <a:p>
            <a:pPr marL="404812" indent="-571500" defTabSz="914400">
              <a:lnSpc>
                <a:spcPct val="90000"/>
              </a:lnSpc>
              <a:spcBef>
                <a:spcPct val="20000"/>
              </a:spcBef>
              <a:buSzTx/>
              <a:defRPr/>
            </a:pPr>
            <a:r>
              <a:rPr lang="en-US" sz="4000" kern="1200" dirty="0">
                <a:solidFill>
                  <a:prstClr val="black"/>
                </a:solidFill>
                <a:latin typeface="+mj-lt"/>
                <a:ea typeface="+mn-ea"/>
                <a:cs typeface="Tahoma" pitchFamily="34" charset="0"/>
              </a:rPr>
              <a:t>Example: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void reverse(char ss[])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int </a:t>
            </a:r>
            <a:r>
              <a:rPr lang="en-US" altLang="en-US" sz="40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c,i,j</a:t>
            </a: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</a:t>
            </a:r>
            <a:r>
              <a:rPr lang="en-US" altLang="en-US" sz="4000" b="1" dirty="0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for(</a:t>
            </a:r>
            <a:r>
              <a:rPr lang="en-US" altLang="en-US" sz="4000" b="1" dirty="0" err="1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4000" b="1" dirty="0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=0, j=</a:t>
            </a:r>
            <a:r>
              <a:rPr lang="en-US" altLang="en-US" sz="4000" b="1" dirty="0" err="1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strlen</a:t>
            </a:r>
            <a:r>
              <a:rPr lang="en-US" altLang="en-US" sz="4000" b="1" dirty="0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(ss)-1; </a:t>
            </a:r>
            <a:r>
              <a:rPr lang="en-US" altLang="en-US" sz="4000" b="1" dirty="0" err="1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4000" b="1" dirty="0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&lt;j; </a:t>
            </a:r>
            <a:r>
              <a:rPr lang="en-US" altLang="en-US" sz="4000" b="1" dirty="0" err="1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4000" b="1" dirty="0">
                <a:solidFill>
                  <a:srgbClr val="FF000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++, j--){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c=ss[</a:t>
            </a:r>
            <a:r>
              <a:rPr lang="en-US" altLang="en-US" sz="40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];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ss[</a:t>
            </a:r>
            <a:r>
              <a:rPr lang="en-US" altLang="en-US" sz="40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</a:t>
            </a: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]=ss[j];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ss[j]=c;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}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}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E3E86A-0C3C-B481-530E-AAEEA275C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2838" y="2374733"/>
            <a:ext cx="9768875" cy="803546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881686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32C7-5C05-4949-EFF1-2C463674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10D8-0D69-7D81-AB50-AFFA0D2E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2C30A-A082-F9F0-52E3-9D7C6B42B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82F03-E9BB-F1C1-7176-6A9B94867113}"/>
              </a:ext>
            </a:extLst>
          </p:cNvPr>
          <p:cNvSpPr txBox="1"/>
          <p:nvPr/>
        </p:nvSpPr>
        <p:spPr>
          <a:xfrm>
            <a:off x="5159353" y="2906720"/>
            <a:ext cx="1218613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 Statement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F238C6-14C9-AA70-C626-404BE621AE8C}"/>
              </a:ext>
            </a:extLst>
          </p:cNvPr>
          <p:cNvGrpSpPr>
            <a:grpSpLocks/>
          </p:cNvGrpSpPr>
          <p:nvPr/>
        </p:nvGrpSpPr>
        <p:grpSpPr bwMode="auto">
          <a:xfrm>
            <a:off x="7272924" y="3952228"/>
            <a:ext cx="10367162" cy="8199121"/>
            <a:chOff x="1248" y="1104"/>
            <a:chExt cx="3728" cy="30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E34D59-DF07-6EF3-7D50-C8751EE7E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992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50EC0A3-FBB6-BB16-9C25-CE012EEBA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1240"/>
              <a:ext cx="64" cy="16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796308-E975-2EDD-2A5C-7BE6E573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1104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B1E16A-461D-0048-E246-446E46FA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28"/>
              <a:ext cx="613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36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3600">
                <a:latin typeface="+mj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126E07B-D164-7812-0E18-80101A837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3448"/>
              <a:ext cx="0" cy="5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4F8D11-6FC9-785B-86B7-90E2BE405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52"/>
              <a:ext cx="750" cy="27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36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3600">
                <a:latin typeface="+mj-lt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D3C54F8-D229-FA97-0B22-BA652CF7A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3160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73500F1B-9792-6FBB-1C30-771F7F0B0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1864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85CB1470-D378-C048-51C9-C5BABA06F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1872"/>
              <a:ext cx="1731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600">
                <a:latin typeface="+mj-l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8EFF60-C6F8-077D-61B4-E89C3E78C6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4" y="2552"/>
              <a:ext cx="1904" cy="232"/>
              <a:chOff x="0" y="0"/>
              <a:chExt cx="20000" cy="20000"/>
            </a:xfrm>
          </p:grpSpPr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D279DDB-4DE6-9573-37BD-452B97E37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C54E7F3-2EFE-9670-A8D5-5B72A06BB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statements</a:t>
                </a:r>
              </a:p>
              <a:p>
                <a:pPr eaLnBrk="0" hangingPunct="0"/>
                <a:endParaRPr lang="en-US" sz="3600">
                  <a:latin typeface="+mj-lt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A77C56-E52E-DC71-8493-6DEEE294F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2880"/>
              <a:ext cx="2077" cy="560"/>
              <a:chOff x="0" y="0"/>
              <a:chExt cx="20000" cy="20000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2F528D4A-E86F-07FF-821F-07384689F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60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60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C11DB8E-2C65-73CC-62E5-2AB13A79C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273"/>
                <a:ext cx="13348" cy="711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exp2</a:t>
                </a:r>
              </a:p>
              <a:p>
                <a:pPr eaLnBrk="0" hangingPunct="0"/>
                <a:endParaRPr lang="en-US" sz="3600">
                  <a:latin typeface="+mj-lt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EC3D95-0409-4347-2FCF-4DC47B64F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160"/>
              <a:ext cx="1904" cy="232"/>
              <a:chOff x="0" y="0"/>
              <a:chExt cx="20000" cy="20000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DF632474-8B33-9B68-F269-0664950AC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8DFA40A-C232-3439-3B45-53731509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exp3</a:t>
                </a:r>
              </a:p>
              <a:p>
                <a:pPr eaLnBrk="0" hangingPunct="0"/>
                <a:endParaRPr lang="en-US" sz="3600">
                  <a:latin typeface="+mj-lt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5601D7-A620-F708-039B-5000AFCFA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392"/>
              <a:ext cx="1904" cy="232"/>
              <a:chOff x="0" y="0"/>
              <a:chExt cx="20000" cy="20000"/>
            </a:xfrm>
          </p:grpSpPr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AFD65D83-08C1-74D4-76DD-4C32BD681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id-ID" sz="3600">
                  <a:latin typeface="+mj-lt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4E75CAA-42E5-64B7-CF28-A2E509804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exp1</a:t>
                </a:r>
              </a:p>
              <a:p>
                <a:pPr eaLnBrk="0" hangingPunct="0"/>
                <a:endParaRPr lang="en-US" sz="360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70596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09D7-82DA-F87C-0BB9-86683E5B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585E-828A-F5E8-2298-3669F841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E10C83-5C38-D1DE-3788-46D0B3C3F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7DEB82-2A0B-F59D-5E57-8D432CCE4267}"/>
              </a:ext>
            </a:extLst>
          </p:cNvPr>
          <p:cNvSpPr txBox="1"/>
          <p:nvPr/>
        </p:nvSpPr>
        <p:spPr>
          <a:xfrm>
            <a:off x="2167377" y="3695217"/>
            <a:ext cx="1471556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(x=1; x &lt;= 10; x++) printf("%d\n", x);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929373-3798-FA2C-0CAC-BB539A2E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77" y="4875046"/>
            <a:ext cx="14715569" cy="73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0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1F10-9CB5-5E30-EE9C-D0AF733D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8D4E-AFF9-F8B2-AE7B-AAB3187B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repetition: for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B6276-6D84-AF12-EC7D-12CE3FB7A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 descr="A white background with text and numbers&#10;&#10;AI-generated content may be incorrect.">
            <a:extLst>
              <a:ext uri="{FF2B5EF4-FFF2-40B4-BE49-F238E27FC236}">
                <a16:creationId xmlns:a16="http://schemas.microsoft.com/office/drawing/2014/main" id="{E79EE37A-04AA-1DB4-02B4-26523A89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260662"/>
            <a:ext cx="13682223" cy="4276853"/>
          </a:xfrm>
          <a:prstGeom prst="rect">
            <a:avLst/>
          </a:prstGeom>
        </p:spPr>
      </p:pic>
      <p:pic>
        <p:nvPicPr>
          <p:cNvPr id="7" name="Picture 6" descr="A white background with text and numbers&#10;&#10;AI-generated content may be incorrect.">
            <a:extLst>
              <a:ext uri="{FF2B5EF4-FFF2-40B4-BE49-F238E27FC236}">
                <a16:creationId xmlns:a16="http://schemas.microsoft.com/office/drawing/2014/main" id="{4F79517E-F306-B577-5A62-D73B44CAC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7698870"/>
            <a:ext cx="13682223" cy="42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18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437cf3-862c-4aa8-bd7e-caeecb8e11df">
      <Terms xmlns="http://schemas.microsoft.com/office/infopath/2007/PartnerControls"/>
    </lcf76f155ced4ddcb4097134ff3c332f>
    <TaxCatchAll xmlns="fc2d5289-3ec1-4d76-80c1-a1cd17baf85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CA077843E12C45ABBF89EA0D3E6ECB" ma:contentTypeVersion="12" ma:contentTypeDescription="Create a new document." ma:contentTypeScope="" ma:versionID="5ed595dea67b8b322e39378c6251215c">
  <xsd:schema xmlns:xsd="http://www.w3.org/2001/XMLSchema" xmlns:xs="http://www.w3.org/2001/XMLSchema" xmlns:p="http://schemas.microsoft.com/office/2006/metadata/properties" xmlns:ns2="02437cf3-862c-4aa8-bd7e-caeecb8e11df" xmlns:ns3="fc2d5289-3ec1-4d76-80c1-a1cd17baf85c" targetNamespace="http://schemas.microsoft.com/office/2006/metadata/properties" ma:root="true" ma:fieldsID="d378c5c85e55afa0691156e287dbbb41" ns2:_="" ns3:_="">
    <xsd:import namespace="02437cf3-862c-4aa8-bd7e-caeecb8e11df"/>
    <xsd:import namespace="fc2d5289-3ec1-4d76-80c1-a1cd17baf8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37cf3-862c-4aa8-bd7e-caeecb8e1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2802744-7fd5-42e0-b4ac-2f85b671ef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d5289-3ec1-4d76-80c1-a1cd17baf85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ed2725a-0247-41b8-b239-ecd86c77a8ad}" ma:internalName="TaxCatchAll" ma:showField="CatchAllData" ma:web="fc2d5289-3ec1-4d76-80c1-a1cd17baf8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EE81A1-DAED-49F4-9598-F08EF37723D7}">
  <ds:schemaRefs>
    <ds:schemaRef ds:uri="http://schemas.microsoft.com/office/2006/metadata/properties"/>
    <ds:schemaRef ds:uri="http://schemas.microsoft.com/office/infopath/2007/PartnerControls"/>
    <ds:schemaRef ds:uri="02437cf3-862c-4aa8-bd7e-caeecb8e11df"/>
    <ds:schemaRef ds:uri="fc2d5289-3ec1-4d76-80c1-a1cd17baf85c"/>
  </ds:schemaRefs>
</ds:datastoreItem>
</file>

<file path=customXml/itemProps2.xml><?xml version="1.0" encoding="utf-8"?>
<ds:datastoreItem xmlns:ds="http://schemas.openxmlformats.org/officeDocument/2006/customXml" ds:itemID="{CD11439A-978A-46AF-825E-47B92A4F8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1355D-DA38-4127-89CA-46CA983A9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37cf3-862c-4aa8-bd7e-caeecb8e11df"/>
    <ds:schemaRef ds:uri="fc2d5289-3ec1-4d76-80c1-a1cd17baf8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Algorithm &amp; Programming and Introduction to C Programming</Template>
  <TotalTime>3673</TotalTime>
  <Words>1395</Words>
  <Application>Microsoft Office PowerPoint</Application>
  <PresentationFormat>Custom</PresentationFormat>
  <Paragraphs>271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21_BasicWhite</vt:lpstr>
      <vt:lpstr>Program Control: repetition </vt:lpstr>
      <vt:lpstr>Learning Objectives</vt:lpstr>
      <vt:lpstr>Subtopics</vt:lpstr>
      <vt:lpstr>repetition DEFINITION</vt:lpstr>
      <vt:lpstr>repetition: for</vt:lpstr>
      <vt:lpstr>repetition: for</vt:lpstr>
      <vt:lpstr>repetition: for</vt:lpstr>
      <vt:lpstr>repetition: for</vt:lpstr>
      <vt:lpstr>repetition: for</vt:lpstr>
      <vt:lpstr>repetition: for</vt:lpstr>
      <vt:lpstr>repetition: for</vt:lpstr>
      <vt:lpstr>repetition: for</vt:lpstr>
      <vt:lpstr>repetition: for</vt:lpstr>
      <vt:lpstr>Repetition: WHILE</vt:lpstr>
      <vt:lpstr>Repetition: WHILE</vt:lpstr>
      <vt:lpstr>repetition: while</vt:lpstr>
      <vt:lpstr>repetition: while</vt:lpstr>
      <vt:lpstr>Repetition: do-WHILE</vt:lpstr>
      <vt:lpstr>Repetition: do-WHILE</vt:lpstr>
      <vt:lpstr>repetition: do-while</vt:lpstr>
      <vt:lpstr>repetition: do-while</vt:lpstr>
      <vt:lpstr>repetition: do-while</vt:lpstr>
      <vt:lpstr>Repetition operation</vt:lpstr>
      <vt:lpstr>Repetition operation</vt:lpstr>
      <vt:lpstr>Break vs continue</vt:lpstr>
      <vt:lpstr>Break vs continue</vt:lpstr>
      <vt:lpstr>Break vs continue</vt:lpstr>
      <vt:lpstr>exercise</vt:lpstr>
      <vt:lpstr>exercise</vt:lpstr>
      <vt:lpstr>exercise</vt:lpstr>
      <vt:lpstr>exercise</vt:lpstr>
      <vt:lpstr>exercise</vt:lpstr>
      <vt:lpstr>SUMMARY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SHANIA PRICCILIA</dc:creator>
  <cp:lastModifiedBy>SHANIA PRICCILIA</cp:lastModifiedBy>
  <cp:revision>47</cp:revision>
  <dcterms:created xsi:type="dcterms:W3CDTF">2025-05-12T11:13:33Z</dcterms:created>
  <dcterms:modified xsi:type="dcterms:W3CDTF">2025-06-30T10:58:02Z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0x010100B4CA077843E12C45ABBF89EA0D3E6ECB</vt:lpwstr>
  </property>
  <property fmtid="{D5CDD505-2E9C-101B-9397-08002B2CF9AE}" pid="3" name="MediaServiceImageTags">
    <vt:lpwstr/>
  </property>
</Properties>
</file>